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464" r:id="rId7"/>
    <p:sldId id="413" r:id="rId8"/>
    <p:sldId id="445" r:id="rId9"/>
    <p:sldId id="466" r:id="rId10"/>
    <p:sldId id="452" r:id="rId11"/>
    <p:sldId id="554" r:id="rId12"/>
    <p:sldId id="465" r:id="rId13"/>
    <p:sldId id="451" r:id="rId14"/>
    <p:sldId id="487" r:id="rId15"/>
    <p:sldId id="446" r:id="rId16"/>
    <p:sldId id="447" r:id="rId17"/>
    <p:sldId id="467" r:id="rId18"/>
    <p:sldId id="448" r:id="rId19"/>
    <p:sldId id="449" r:id="rId20"/>
    <p:sldId id="520" r:id="rId21"/>
    <p:sldId id="468" r:id="rId22"/>
    <p:sldId id="521" r:id="rId23"/>
    <p:sldId id="469" r:id="rId24"/>
    <p:sldId id="477" r:id="rId25"/>
    <p:sldId id="470" r:id="rId26"/>
    <p:sldId id="478" r:id="rId27"/>
    <p:sldId id="471" r:id="rId28"/>
    <p:sldId id="488" r:id="rId29"/>
    <p:sldId id="472" r:id="rId30"/>
    <p:sldId id="480" r:id="rId31"/>
    <p:sldId id="489" r:id="rId32"/>
    <p:sldId id="490" r:id="rId33"/>
    <p:sldId id="523" r:id="rId34"/>
    <p:sldId id="522" r:id="rId35"/>
    <p:sldId id="524" r:id="rId36"/>
    <p:sldId id="525" r:id="rId37"/>
    <p:sldId id="473" r:id="rId38"/>
    <p:sldId id="481" r:id="rId39"/>
    <p:sldId id="482" r:id="rId40"/>
    <p:sldId id="491" r:id="rId41"/>
    <p:sldId id="492" r:id="rId42"/>
    <p:sldId id="493" r:id="rId43"/>
    <p:sldId id="496" r:id="rId44"/>
    <p:sldId id="526" r:id="rId45"/>
    <p:sldId id="494" r:id="rId46"/>
    <p:sldId id="495" r:id="rId47"/>
    <p:sldId id="475" r:id="rId48"/>
    <p:sldId id="483" r:id="rId49"/>
    <p:sldId id="476" r:id="rId50"/>
    <p:sldId id="484" r:id="rId51"/>
    <p:sldId id="485" r:id="rId52"/>
    <p:sldId id="486" r:id="rId53"/>
    <p:sldId id="315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998"/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78BCE-C3A5-4C6D-AC16-A0B607F5F8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DEB20-B206-4637-8DA2-D123C10272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427697-679C-4579-8420-1771A68137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流程图: 文档 10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625" name="矩形 9"/>
          <p:cNvSpPr/>
          <p:nvPr userDrawn="1"/>
        </p:nvSpPr>
        <p:spPr>
          <a:xfrm>
            <a:off x="595086" y="562428"/>
            <a:ext cx="10943771" cy="5733144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626" name="流程图: 文档 6"/>
          <p:cNvSpPr/>
          <p:nvPr userDrawn="1"/>
        </p:nvSpPr>
        <p:spPr>
          <a:xfrm rot="16200000">
            <a:off x="1486703" y="-331215"/>
            <a:ext cx="5733143" cy="752042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627" name="任意多边形: 形状 14"/>
          <p:cNvSpPr/>
          <p:nvPr userDrawn="1"/>
        </p:nvSpPr>
        <p:spPr>
          <a:xfrm rot="16200000">
            <a:off x="1214187" y="-58698"/>
            <a:ext cx="5733143" cy="6975396"/>
          </a:xfrm>
          <a:custGeom>
            <a:avLst/>
            <a:gdLst>
              <a:gd name="connsiteX0" fmla="*/ 5733143 w 5733143"/>
              <a:gd name="connsiteY0" fmla="*/ 0 h 6975396"/>
              <a:gd name="connsiteX1" fmla="*/ 5733143 w 5733143"/>
              <a:gd name="connsiteY1" fmla="*/ 5581787 h 6975396"/>
              <a:gd name="connsiteX2" fmla="*/ 0 w 5733143"/>
              <a:gd name="connsiteY2" fmla="*/ 6574065 h 6975396"/>
              <a:gd name="connsiteX3" fmla="*/ 0 w 5733143"/>
              <a:gd name="connsiteY3" fmla="*/ 0 h 6975396"/>
              <a:gd name="connsiteX4" fmla="*/ 5733143 w 5733143"/>
              <a:gd name="connsiteY4" fmla="*/ 0 h 697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6975396">
                <a:moveTo>
                  <a:pt x="5733143" y="0"/>
                </a:moveTo>
                <a:lnTo>
                  <a:pt x="5733143" y="5581787"/>
                </a:lnTo>
                <a:cubicBezTo>
                  <a:pt x="2866571" y="5581787"/>
                  <a:pt x="2866571" y="7879695"/>
                  <a:pt x="0" y="6574065"/>
                </a:cubicBezTo>
                <a:lnTo>
                  <a:pt x="0" y="0"/>
                </a:lnTo>
                <a:lnTo>
                  <a:pt x="57331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95" name="组合 18"/>
          <p:cNvGrpSpPr/>
          <p:nvPr userDrawn="1"/>
        </p:nvGrpSpPr>
        <p:grpSpPr>
          <a:xfrm>
            <a:off x="10483516" y="852525"/>
            <a:ext cx="611974" cy="129836"/>
            <a:chOff x="6705601" y="1045030"/>
            <a:chExt cx="611974" cy="129836"/>
          </a:xfrm>
        </p:grpSpPr>
        <p:sp>
          <p:nvSpPr>
            <p:cNvPr id="1048628" name="椭圆 19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29" name="椭圆 20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30" name="椭圆 21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96" name="组合 22"/>
          <p:cNvGrpSpPr/>
          <p:nvPr userDrawn="1"/>
        </p:nvGrpSpPr>
        <p:grpSpPr>
          <a:xfrm>
            <a:off x="1230320" y="5925841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1048631" name="椭圆 23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32" name="椭圆 24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33" name="椭圆 25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097162" name="图片 26" descr="图片包含 游戏机  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553565" y="1383631"/>
            <a:ext cx="6508599" cy="5474367"/>
          </a:xfrm>
          <a:prstGeom prst="rect">
            <a:avLst/>
          </a:prstGeom>
        </p:spPr>
      </p:pic>
      <p:sp>
        <p:nvSpPr>
          <p:cNvPr id="1048634" name="不完整圆 15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4" grpId="0" animBg="1"/>
      <p:bldP spid="1048625" grpId="0" animBg="1"/>
      <p:bldP spid="1048626" grpId="0" animBg="1"/>
      <p:bldP spid="1048627" grpId="0" animBg="1"/>
      <p:bldP spid="104863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组合 6"/>
          <p:cNvGrpSpPr/>
          <p:nvPr userDrawn="1"/>
        </p:nvGrpSpPr>
        <p:grpSpPr>
          <a:xfrm>
            <a:off x="0" y="-1"/>
            <a:ext cx="10135892" cy="6858002"/>
            <a:chOff x="-2959569" y="-1"/>
            <a:chExt cx="8606119" cy="6858002"/>
          </a:xfrm>
        </p:grpSpPr>
        <p:sp>
          <p:nvSpPr>
            <p:cNvPr id="1048816" name="流程图: 文档 7"/>
            <p:cNvSpPr/>
            <p:nvPr userDrawn="1"/>
          </p:nvSpPr>
          <p:spPr>
            <a:xfrm rot="16200000">
              <a:off x="-2085509" y="-874060"/>
              <a:ext cx="6857999" cy="8606118"/>
            </a:xfrm>
            <a:prstGeom prst="flowChartDocument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817" name="任意多边形: 形状 8"/>
            <p:cNvSpPr/>
            <p:nvPr userDrawn="1"/>
          </p:nvSpPr>
          <p:spPr>
            <a:xfrm rot="16200000">
              <a:off x="-2397367" y="-562200"/>
              <a:ext cx="6857999" cy="7982403"/>
            </a:xfrm>
            <a:custGeom>
              <a:avLst/>
              <a:gdLst>
                <a:gd name="connsiteX0" fmla="*/ 5733143 w 5733143"/>
                <a:gd name="connsiteY0" fmla="*/ 0 h 6975396"/>
                <a:gd name="connsiteX1" fmla="*/ 5733143 w 5733143"/>
                <a:gd name="connsiteY1" fmla="*/ 5581787 h 6975396"/>
                <a:gd name="connsiteX2" fmla="*/ 0 w 5733143"/>
                <a:gd name="connsiteY2" fmla="*/ 6574065 h 6975396"/>
                <a:gd name="connsiteX3" fmla="*/ 0 w 5733143"/>
                <a:gd name="connsiteY3" fmla="*/ 0 h 6975396"/>
                <a:gd name="connsiteX4" fmla="*/ 5733143 w 5733143"/>
                <a:gd name="connsiteY4" fmla="*/ 0 h 69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143" h="6975396">
                  <a:moveTo>
                    <a:pt x="5733143" y="0"/>
                  </a:moveTo>
                  <a:lnTo>
                    <a:pt x="5733143" y="5581787"/>
                  </a:lnTo>
                  <a:cubicBezTo>
                    <a:pt x="2866571" y="5581787"/>
                    <a:pt x="2866571" y="7879695"/>
                    <a:pt x="0" y="6574065"/>
                  </a:cubicBezTo>
                  <a:lnTo>
                    <a:pt x="0" y="0"/>
                  </a:lnTo>
                  <a:lnTo>
                    <a:pt x="57331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97" name="组合 9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048818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819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820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98" name="组合 13"/>
          <p:cNvGrpSpPr/>
          <p:nvPr userDrawn="1"/>
        </p:nvGrpSpPr>
        <p:grpSpPr>
          <a:xfrm>
            <a:off x="775958" y="6189312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1048821" name="椭圆 14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822" name="椭圆 15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823" name="椭圆 16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097177" name="图片 17" descr="图片包含 蛋糕, 桌子, 室内, 生日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744463" y="4293520"/>
            <a:ext cx="4177511" cy="2319645"/>
          </a:xfrm>
          <a:prstGeom prst="rect">
            <a:avLst/>
          </a:prstGeom>
        </p:spPr>
      </p:pic>
      <p:sp>
        <p:nvSpPr>
          <p:cNvPr id="1048824" name="不完整圆 18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9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2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6"/>
          <p:cNvGrpSpPr/>
          <p:nvPr userDrawn="1"/>
        </p:nvGrpSpPr>
        <p:grpSpPr>
          <a:xfrm flipH="1">
            <a:off x="3585881" y="-1"/>
            <a:ext cx="8606119" cy="6858002"/>
            <a:chOff x="-2959569" y="-1"/>
            <a:chExt cx="8606119" cy="6858002"/>
          </a:xfrm>
        </p:grpSpPr>
        <p:sp>
          <p:nvSpPr>
            <p:cNvPr id="1048645" name="流程图: 文档 7"/>
            <p:cNvSpPr/>
            <p:nvPr userDrawn="1"/>
          </p:nvSpPr>
          <p:spPr>
            <a:xfrm rot="16200000">
              <a:off x="-2085509" y="-874060"/>
              <a:ext cx="6857999" cy="8606118"/>
            </a:xfrm>
            <a:prstGeom prst="flowChartDocument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46" name="任意多边形: 形状 8"/>
            <p:cNvSpPr/>
            <p:nvPr userDrawn="1"/>
          </p:nvSpPr>
          <p:spPr>
            <a:xfrm rot="16200000">
              <a:off x="-2397367" y="-562200"/>
              <a:ext cx="6857999" cy="7982403"/>
            </a:xfrm>
            <a:custGeom>
              <a:avLst/>
              <a:gdLst>
                <a:gd name="connsiteX0" fmla="*/ 5733143 w 5733143"/>
                <a:gd name="connsiteY0" fmla="*/ 0 h 6975396"/>
                <a:gd name="connsiteX1" fmla="*/ 5733143 w 5733143"/>
                <a:gd name="connsiteY1" fmla="*/ 5581787 h 6975396"/>
                <a:gd name="connsiteX2" fmla="*/ 0 w 5733143"/>
                <a:gd name="connsiteY2" fmla="*/ 6574065 h 6975396"/>
                <a:gd name="connsiteX3" fmla="*/ 0 w 5733143"/>
                <a:gd name="connsiteY3" fmla="*/ 0 h 6975396"/>
                <a:gd name="connsiteX4" fmla="*/ 5733143 w 5733143"/>
                <a:gd name="connsiteY4" fmla="*/ 0 h 69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143" h="6975396">
                  <a:moveTo>
                    <a:pt x="5733143" y="0"/>
                  </a:moveTo>
                  <a:lnTo>
                    <a:pt x="5733143" y="5581787"/>
                  </a:lnTo>
                  <a:cubicBezTo>
                    <a:pt x="2866571" y="5581787"/>
                    <a:pt x="2866571" y="7879695"/>
                    <a:pt x="0" y="6574065"/>
                  </a:cubicBezTo>
                  <a:lnTo>
                    <a:pt x="0" y="0"/>
                  </a:lnTo>
                  <a:lnTo>
                    <a:pt x="573314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4" name="组合 9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048647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48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49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097164" name="图片 18" descr="图片包含 桌子, 游戏机, 蛋糕, 男人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63671" y="4404871"/>
            <a:ext cx="3945699" cy="2453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流程图: 文档 3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666" name="任意多边形: 形状 31"/>
          <p:cNvSpPr/>
          <p:nvPr userDrawn="1"/>
        </p:nvSpPr>
        <p:spPr>
          <a:xfrm>
            <a:off x="0" y="-1"/>
            <a:ext cx="5536859" cy="6858000"/>
          </a:xfrm>
          <a:custGeom>
            <a:avLst/>
            <a:gdLst>
              <a:gd name="connsiteX0" fmla="*/ 0 w 5536859"/>
              <a:gd name="connsiteY0" fmla="*/ 0 h 6858000"/>
              <a:gd name="connsiteX1" fmla="*/ 3942060 w 5536859"/>
              <a:gd name="connsiteY1" fmla="*/ 0 h 6858000"/>
              <a:gd name="connsiteX2" fmla="*/ 5077590 w 5536859"/>
              <a:gd name="connsiteY2" fmla="*/ 6858000 h 6858000"/>
              <a:gd name="connsiteX3" fmla="*/ 0 w 5536859"/>
              <a:gd name="connsiteY3" fmla="*/ 6858000 h 6858000"/>
              <a:gd name="connsiteX4" fmla="*/ 0 w 553685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6859" h="6858000">
                <a:moveTo>
                  <a:pt x="0" y="0"/>
                </a:moveTo>
                <a:lnTo>
                  <a:pt x="3942060" y="0"/>
                </a:lnTo>
                <a:cubicBezTo>
                  <a:pt x="3942060" y="3429000"/>
                  <a:pt x="6571708" y="3429000"/>
                  <a:pt x="507759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7" name="矩形 14"/>
          <p:cNvSpPr/>
          <p:nvPr userDrawn="1"/>
        </p:nvSpPr>
        <p:spPr>
          <a:xfrm>
            <a:off x="1577957" y="1725726"/>
            <a:ext cx="10614043" cy="4032850"/>
          </a:xfrm>
          <a:prstGeom prst="rect">
            <a:avLst/>
          </a:prstGeom>
          <a:solidFill>
            <a:srgbClr val="2C3998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668" name="矩形 16"/>
          <p:cNvSpPr/>
          <p:nvPr userDrawn="1"/>
        </p:nvSpPr>
        <p:spPr>
          <a:xfrm>
            <a:off x="1577957" y="1564975"/>
            <a:ext cx="10614043" cy="4032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15" name="组合 17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048669" name="椭圆 1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70" name="椭圆 1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71" name="椭圆 2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048672" name="任意多边形: 形状 27"/>
          <p:cNvSpPr/>
          <p:nvPr userDrawn="1"/>
        </p:nvSpPr>
        <p:spPr>
          <a:xfrm>
            <a:off x="-1" y="2"/>
            <a:ext cx="5022834" cy="6857999"/>
          </a:xfrm>
          <a:custGeom>
            <a:avLst/>
            <a:gdLst>
              <a:gd name="connsiteX0" fmla="*/ 0 w 5022834"/>
              <a:gd name="connsiteY0" fmla="*/ 0 h 6857999"/>
              <a:gd name="connsiteX1" fmla="*/ 3428036 w 5022834"/>
              <a:gd name="connsiteY1" fmla="*/ 0 h 6857999"/>
              <a:gd name="connsiteX2" fmla="*/ 4563565 w 5022834"/>
              <a:gd name="connsiteY2" fmla="*/ 6857999 h 6857999"/>
              <a:gd name="connsiteX3" fmla="*/ 0 w 5022834"/>
              <a:gd name="connsiteY3" fmla="*/ 6857999 h 6857999"/>
              <a:gd name="connsiteX4" fmla="*/ 0 w 5022834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2834" h="6857999">
                <a:moveTo>
                  <a:pt x="0" y="0"/>
                </a:moveTo>
                <a:lnTo>
                  <a:pt x="3428036" y="0"/>
                </a:lnTo>
                <a:cubicBezTo>
                  <a:pt x="3428036" y="3429000"/>
                  <a:pt x="6057683" y="3429000"/>
                  <a:pt x="4563565" y="6857999"/>
                </a:cubicBez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5" name="图片 25" descr="图片包含 桌子, 橙子, 乐高, 游戏机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27050" y="359526"/>
            <a:ext cx="4467404" cy="5718132"/>
          </a:xfrm>
          <a:prstGeom prst="rect">
            <a:avLst/>
          </a:prstGeom>
        </p:spPr>
      </p:pic>
      <p:grpSp>
        <p:nvGrpSpPr>
          <p:cNvPr id="116" name="组合 21"/>
          <p:cNvGrpSpPr/>
          <p:nvPr userDrawn="1"/>
        </p:nvGrpSpPr>
        <p:grpSpPr>
          <a:xfrm>
            <a:off x="775958" y="6189312"/>
            <a:ext cx="611974" cy="129836"/>
            <a:chOff x="6705601" y="1045030"/>
            <a:chExt cx="611974" cy="129836"/>
          </a:xfrm>
          <a:solidFill>
            <a:schemeClr val="bg1"/>
          </a:solidFill>
        </p:grpSpPr>
        <p:sp>
          <p:nvSpPr>
            <p:cNvPr id="1048673" name="椭圆 22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74" name="椭圆 23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75" name="椭圆 24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5" grpId="0" animBg="1"/>
      <p:bldP spid="1048666" grpId="0" animBg="1"/>
      <p:bldP spid="1048667" grpId="0" animBg="1"/>
      <p:bldP spid="1048668" grpId="0" animBg="1"/>
      <p:bldP spid="104867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55"/>
          <p:cNvSpPr/>
          <p:nvPr userDrawn="1"/>
        </p:nvSpPr>
        <p:spPr>
          <a:xfrm>
            <a:off x="728898" y="473797"/>
            <a:ext cx="10943771" cy="5733144"/>
          </a:xfrm>
          <a:prstGeom prst="rect">
            <a:avLst/>
          </a:prstGeom>
          <a:solidFill>
            <a:srgbClr val="2C3998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577" name="流程图: 文档 5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578" name="矩形 9"/>
          <p:cNvSpPr/>
          <p:nvPr userDrawn="1"/>
        </p:nvSpPr>
        <p:spPr>
          <a:xfrm>
            <a:off x="624114" y="562428"/>
            <a:ext cx="10943771" cy="5733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1" name="组合 40"/>
          <p:cNvGrpSpPr/>
          <p:nvPr userDrawn="1"/>
        </p:nvGrpSpPr>
        <p:grpSpPr>
          <a:xfrm rot="16200000">
            <a:off x="5495108" y="161108"/>
            <a:ext cx="1201783" cy="12192000"/>
            <a:chOff x="-27865" y="-117"/>
            <a:chExt cx="3282044" cy="6858118"/>
          </a:xfrm>
        </p:grpSpPr>
        <p:sp>
          <p:nvSpPr>
            <p:cNvPr id="1048579" name="任意多边形: 形状 20"/>
            <p:cNvSpPr/>
            <p:nvPr userDrawn="1"/>
          </p:nvSpPr>
          <p:spPr>
            <a:xfrm>
              <a:off x="-27865" y="-117"/>
              <a:ext cx="3282044" cy="6858117"/>
            </a:xfrm>
            <a:custGeom>
              <a:avLst/>
              <a:gdLst>
                <a:gd name="connsiteX0" fmla="*/ 0 w 3282044"/>
                <a:gd name="connsiteY0" fmla="*/ 0 h 6858117"/>
                <a:gd name="connsiteX1" fmla="*/ 1614977 w 3282044"/>
                <a:gd name="connsiteY1" fmla="*/ 0 h 6858117"/>
                <a:gd name="connsiteX2" fmla="*/ 2801963 w 3282044"/>
                <a:gd name="connsiteY2" fmla="*/ 6858117 h 6858117"/>
                <a:gd name="connsiteX3" fmla="*/ 0 w 3282044"/>
                <a:gd name="connsiteY3" fmla="*/ 6858117 h 6858117"/>
                <a:gd name="connsiteX4" fmla="*/ 0 w 3282044"/>
                <a:gd name="connsiteY4" fmla="*/ 0 h 685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2044" h="6858117">
                  <a:moveTo>
                    <a:pt x="0" y="0"/>
                  </a:moveTo>
                  <a:lnTo>
                    <a:pt x="1614977" y="0"/>
                  </a:lnTo>
                  <a:cubicBezTo>
                    <a:pt x="1614977" y="3429059"/>
                    <a:pt x="4363788" y="3429059"/>
                    <a:pt x="2801963" y="6858117"/>
                  </a:cubicBezTo>
                  <a:lnTo>
                    <a:pt x="0" y="6858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0" name="任意多边形: 形状 14"/>
            <p:cNvSpPr/>
            <p:nvPr userDrawn="1"/>
          </p:nvSpPr>
          <p:spPr>
            <a:xfrm>
              <a:off x="-27865" y="-117"/>
              <a:ext cx="2744727" cy="6858118"/>
            </a:xfrm>
            <a:custGeom>
              <a:avLst/>
              <a:gdLst>
                <a:gd name="connsiteX0" fmla="*/ 0 w 2744727"/>
                <a:gd name="connsiteY0" fmla="*/ 0 h 6858118"/>
                <a:gd name="connsiteX1" fmla="*/ 1077661 w 2744727"/>
                <a:gd name="connsiteY1" fmla="*/ 0 h 6858118"/>
                <a:gd name="connsiteX2" fmla="*/ 2264646 w 2744727"/>
                <a:gd name="connsiteY2" fmla="*/ 6858118 h 6858118"/>
                <a:gd name="connsiteX3" fmla="*/ 0 w 2744727"/>
                <a:gd name="connsiteY3" fmla="*/ 6858118 h 6858118"/>
                <a:gd name="connsiteX4" fmla="*/ 0 w 2744727"/>
                <a:gd name="connsiteY4" fmla="*/ 0 h 685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727" h="6858118">
                  <a:moveTo>
                    <a:pt x="0" y="0"/>
                  </a:moveTo>
                  <a:lnTo>
                    <a:pt x="1077661" y="0"/>
                  </a:lnTo>
                  <a:cubicBezTo>
                    <a:pt x="1077661" y="3429060"/>
                    <a:pt x="3826471" y="3429060"/>
                    <a:pt x="2264646" y="6858118"/>
                  </a:cubicBezTo>
                  <a:lnTo>
                    <a:pt x="0" y="6858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2" name="组合 41"/>
          <p:cNvGrpSpPr/>
          <p:nvPr userDrawn="1"/>
        </p:nvGrpSpPr>
        <p:grpSpPr>
          <a:xfrm>
            <a:off x="10825283" y="6225645"/>
            <a:ext cx="611974" cy="129836"/>
            <a:chOff x="6705601" y="1045030"/>
            <a:chExt cx="611974" cy="129836"/>
          </a:xfrm>
        </p:grpSpPr>
        <p:sp>
          <p:nvSpPr>
            <p:cNvPr id="1048581" name="椭圆 42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2" name="椭圆 43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3" name="椭圆 44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3" name="组合 46"/>
          <p:cNvGrpSpPr/>
          <p:nvPr userDrawn="1"/>
        </p:nvGrpSpPr>
        <p:grpSpPr>
          <a:xfrm rot="5400000">
            <a:off x="43372" y="1913890"/>
            <a:ext cx="611974" cy="129836"/>
            <a:chOff x="6705601" y="1045030"/>
            <a:chExt cx="611974" cy="129836"/>
          </a:xfrm>
        </p:grpSpPr>
        <p:sp>
          <p:nvSpPr>
            <p:cNvPr id="1048584" name="椭圆 47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5" name="椭圆 48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6" name="椭圆 49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4" name="组合 52"/>
          <p:cNvGrpSpPr/>
          <p:nvPr userDrawn="1"/>
        </p:nvGrpSpPr>
        <p:grpSpPr>
          <a:xfrm>
            <a:off x="334276" y="769171"/>
            <a:ext cx="845866" cy="728349"/>
            <a:chOff x="466567" y="822960"/>
            <a:chExt cx="622926" cy="536382"/>
          </a:xfrm>
        </p:grpSpPr>
        <p:sp>
          <p:nvSpPr>
            <p:cNvPr id="1048587" name="直角三角形 51"/>
            <p:cNvSpPr/>
            <p:nvPr userDrawn="1"/>
          </p:nvSpPr>
          <p:spPr>
            <a:xfrm flipH="1" flipV="1">
              <a:off x="466567" y="1148806"/>
              <a:ext cx="210536" cy="210536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8" name="箭头: 五边形 50"/>
            <p:cNvSpPr/>
            <p:nvPr userDrawn="1"/>
          </p:nvSpPr>
          <p:spPr>
            <a:xfrm>
              <a:off x="466567" y="822960"/>
              <a:ext cx="622926" cy="339634"/>
            </a:xfrm>
            <a:prstGeom prst="homePlate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048589" name="箭头: 五边形 53"/>
          <p:cNvSpPr/>
          <p:nvPr userDrawn="1"/>
        </p:nvSpPr>
        <p:spPr>
          <a:xfrm flipH="1">
            <a:off x="11116948" y="5350446"/>
            <a:ext cx="450936" cy="245861"/>
          </a:xfrm>
          <a:prstGeom prst="homePlate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76" grpId="0" animBg="1"/>
      <p:bldP spid="1048577" grpId="0" animBg="1"/>
      <p:bldP spid="104857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流程图: 文档 18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9004" name="矩形 19"/>
          <p:cNvSpPr/>
          <p:nvPr userDrawn="1"/>
        </p:nvSpPr>
        <p:spPr>
          <a:xfrm>
            <a:off x="595086" y="562428"/>
            <a:ext cx="10943771" cy="5733144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9005" name="流程图: 文档 20"/>
          <p:cNvSpPr/>
          <p:nvPr userDrawn="1"/>
        </p:nvSpPr>
        <p:spPr>
          <a:xfrm rot="16200000">
            <a:off x="1486703" y="-331215"/>
            <a:ext cx="5733143" cy="752042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9006" name="任意多边形: 形状 21"/>
          <p:cNvSpPr/>
          <p:nvPr userDrawn="1"/>
        </p:nvSpPr>
        <p:spPr>
          <a:xfrm rot="16200000">
            <a:off x="1214187" y="-58698"/>
            <a:ext cx="5733143" cy="6975396"/>
          </a:xfrm>
          <a:custGeom>
            <a:avLst/>
            <a:gdLst>
              <a:gd name="connsiteX0" fmla="*/ 5733143 w 5733143"/>
              <a:gd name="connsiteY0" fmla="*/ 0 h 6975396"/>
              <a:gd name="connsiteX1" fmla="*/ 5733143 w 5733143"/>
              <a:gd name="connsiteY1" fmla="*/ 5581787 h 6975396"/>
              <a:gd name="connsiteX2" fmla="*/ 0 w 5733143"/>
              <a:gd name="connsiteY2" fmla="*/ 6574065 h 6975396"/>
              <a:gd name="connsiteX3" fmla="*/ 0 w 5733143"/>
              <a:gd name="connsiteY3" fmla="*/ 0 h 6975396"/>
              <a:gd name="connsiteX4" fmla="*/ 5733143 w 5733143"/>
              <a:gd name="connsiteY4" fmla="*/ 0 h 697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6975396">
                <a:moveTo>
                  <a:pt x="5733143" y="0"/>
                </a:moveTo>
                <a:lnTo>
                  <a:pt x="5733143" y="5581787"/>
                </a:lnTo>
                <a:cubicBezTo>
                  <a:pt x="2866571" y="5581787"/>
                  <a:pt x="2866571" y="7879695"/>
                  <a:pt x="0" y="6574065"/>
                </a:cubicBezTo>
                <a:lnTo>
                  <a:pt x="0" y="0"/>
                </a:lnTo>
                <a:lnTo>
                  <a:pt x="57331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92" name="组合 23"/>
          <p:cNvGrpSpPr/>
          <p:nvPr userDrawn="1"/>
        </p:nvGrpSpPr>
        <p:grpSpPr>
          <a:xfrm>
            <a:off x="10483516" y="852525"/>
            <a:ext cx="611974" cy="129836"/>
            <a:chOff x="6705601" y="1045030"/>
            <a:chExt cx="611974" cy="129836"/>
          </a:xfrm>
        </p:grpSpPr>
        <p:sp>
          <p:nvSpPr>
            <p:cNvPr id="1049007" name="椭圆 24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08" name="椭圆 25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09" name="椭圆 26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93" name="组合 27"/>
          <p:cNvGrpSpPr/>
          <p:nvPr userDrawn="1"/>
        </p:nvGrpSpPr>
        <p:grpSpPr>
          <a:xfrm>
            <a:off x="1230320" y="5925841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1049010" name="椭圆 2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11" name="椭圆 2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12" name="椭圆 3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097200" name="图片 31" descr="图片包含 游戏机  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553565" y="1383631"/>
            <a:ext cx="6508599" cy="5474367"/>
          </a:xfrm>
          <a:prstGeom prst="rect">
            <a:avLst/>
          </a:prstGeom>
        </p:spPr>
      </p:pic>
      <p:sp>
        <p:nvSpPr>
          <p:cNvPr id="1049013" name="不完整圆 14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9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9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9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9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03" grpId="0" animBg="1"/>
      <p:bldP spid="1049004" grpId="0" animBg="1"/>
      <p:bldP spid="1049005" grpId="0" animBg="1"/>
      <p:bldP spid="1049006" grpId="0" animBg="1"/>
      <p:bldP spid="1049013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流程图: 文档 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99" name="组合 13"/>
          <p:cNvGrpSpPr/>
          <p:nvPr userDrawn="1"/>
        </p:nvGrpSpPr>
        <p:grpSpPr>
          <a:xfrm>
            <a:off x="656539" y="478508"/>
            <a:ext cx="10878921" cy="5900983"/>
            <a:chOff x="613611" y="467514"/>
            <a:chExt cx="10878921" cy="5900983"/>
          </a:xfrm>
        </p:grpSpPr>
        <p:grpSp>
          <p:nvGrpSpPr>
            <p:cNvPr id="300" name="组合 5"/>
            <p:cNvGrpSpPr/>
            <p:nvPr userDrawn="1"/>
          </p:nvGrpSpPr>
          <p:grpSpPr>
            <a:xfrm>
              <a:off x="10880558" y="467514"/>
              <a:ext cx="611974" cy="129836"/>
              <a:chOff x="6705601" y="1045030"/>
              <a:chExt cx="611974" cy="129836"/>
            </a:xfrm>
          </p:grpSpPr>
          <p:sp>
            <p:nvSpPr>
              <p:cNvPr id="1049023" name="椭圆 6"/>
              <p:cNvSpPr/>
              <p:nvPr/>
            </p:nvSpPr>
            <p:spPr>
              <a:xfrm>
                <a:off x="6705601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49024" name="椭圆 7"/>
              <p:cNvSpPr/>
              <p:nvPr/>
            </p:nvSpPr>
            <p:spPr>
              <a:xfrm>
                <a:off x="6946670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49025" name="椭圆 8"/>
              <p:cNvSpPr/>
              <p:nvPr/>
            </p:nvSpPr>
            <p:spPr>
              <a:xfrm>
                <a:off x="7187739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301" name="组合 9"/>
            <p:cNvGrpSpPr/>
            <p:nvPr userDrawn="1"/>
          </p:nvGrpSpPr>
          <p:grpSpPr>
            <a:xfrm>
              <a:off x="613611" y="6238661"/>
              <a:ext cx="611974" cy="129836"/>
              <a:chOff x="6705601" y="1045030"/>
              <a:chExt cx="611974" cy="129836"/>
            </a:xfrm>
          </p:grpSpPr>
          <p:sp>
            <p:nvSpPr>
              <p:cNvPr id="1049026" name="椭圆 10"/>
              <p:cNvSpPr/>
              <p:nvPr/>
            </p:nvSpPr>
            <p:spPr>
              <a:xfrm>
                <a:off x="6705601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49027" name="椭圆 11"/>
              <p:cNvSpPr/>
              <p:nvPr/>
            </p:nvSpPr>
            <p:spPr>
              <a:xfrm>
                <a:off x="6946670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49028" name="椭圆 12"/>
              <p:cNvSpPr/>
              <p:nvPr/>
            </p:nvSpPr>
            <p:spPr>
              <a:xfrm>
                <a:off x="7187739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D565C-2BD2-491B-9B8E-094C985410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C975-A2BC-4A2C-A07B-882DD9D4E5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6.xml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tags" Target="../tags/tag5.xml"/><Relationship Id="rId4" Type="http://schemas.openxmlformats.org/officeDocument/2006/relationships/image" Target="../media/image24.png"/><Relationship Id="rId3" Type="http://schemas.openxmlformats.org/officeDocument/2006/relationships/tags" Target="../tags/tag4.xml"/><Relationship Id="rId2" Type="http://schemas.openxmlformats.org/officeDocument/2006/relationships/image" Target="../media/image23.png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6.xml"/><Relationship Id="rId2" Type="http://schemas.openxmlformats.org/officeDocument/2006/relationships/hyperlink" Target="https://github.com/Community-Group-Purchase/Community-Group-Purchase_Project" TargetMode="External"/><Relationship Id="rId1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58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7.emf"/><Relationship Id="rId1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文本框 3"/>
          <p:cNvSpPr txBox="1"/>
          <p:nvPr/>
        </p:nvSpPr>
        <p:spPr>
          <a:xfrm>
            <a:off x="1223971" y="1680508"/>
            <a:ext cx="8017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600" normalizeH="0" baseline="0" noProof="0" dirty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G14</a:t>
            </a:r>
            <a:endParaRPr kumimoji="0" lang="en-US" altLang="zh-CN" sz="6000" b="0" i="0" u="none" strike="noStrike" kern="1200" cap="none" spc="600" normalizeH="0" baseline="0" noProof="0" dirty="0">
              <a:ln>
                <a:noFill/>
              </a:ln>
              <a:solidFill>
                <a:srgbClr val="2C399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软件需求</a:t>
            </a:r>
            <a:r>
              <a:rPr kumimoji="0" lang="en-US" altLang="zh-CN" sz="6000" b="1" i="0" u="none" strike="noStrike" kern="1200" cap="none" spc="600" normalizeH="0" baseline="0" noProof="0" dirty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评审</a:t>
            </a: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2C399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6" name="矩形 5"/>
          <p:cNvSpPr/>
          <p:nvPr/>
        </p:nvSpPr>
        <p:spPr>
          <a:xfrm>
            <a:off x="1223971" y="3861479"/>
            <a:ext cx="4477039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组长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刘书宇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梁泽生 彭昕怡 张安硕 谢子文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6"/>
          <p:cNvGrpSpPr/>
          <p:nvPr/>
        </p:nvGrpSpPr>
        <p:grpSpPr>
          <a:xfrm>
            <a:off x="1325570" y="5064747"/>
            <a:ext cx="4201470" cy="353469"/>
            <a:chOff x="3477718" y="4586989"/>
            <a:chExt cx="4989023" cy="419725"/>
          </a:xfrm>
        </p:grpSpPr>
        <p:sp>
          <p:nvSpPr>
            <p:cNvPr id="1048637" name="矩形: 圆角 7"/>
            <p:cNvSpPr/>
            <p:nvPr/>
          </p:nvSpPr>
          <p:spPr>
            <a:xfrm>
              <a:off x="3477718" y="4586989"/>
              <a:ext cx="1753849" cy="41972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2C3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2C39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G14</a:t>
              </a: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38" name="矩形: 圆角 8"/>
            <p:cNvSpPr/>
            <p:nvPr/>
          </p:nvSpPr>
          <p:spPr>
            <a:xfrm>
              <a:off x="5436662" y="4586989"/>
              <a:ext cx="3030079" cy="41972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2C3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2C39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2021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2C39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pc="300" dirty="0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2C39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2C39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2C39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"/>
          <p:cNvGrpSpPr/>
          <p:nvPr/>
        </p:nvGrpSpPr>
        <p:grpSpPr>
          <a:xfrm>
            <a:off x="1325570" y="1550672"/>
            <a:ext cx="611974" cy="129836"/>
            <a:chOff x="6705601" y="1045030"/>
            <a:chExt cx="611974" cy="129836"/>
          </a:xfrm>
          <a:solidFill>
            <a:srgbClr val="2C3998">
              <a:alpha val="50000"/>
            </a:srgbClr>
          </a:solidFill>
        </p:grpSpPr>
        <p:sp>
          <p:nvSpPr>
            <p:cNvPr id="1048639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endParaRPr>
            </a:p>
          </p:txBody>
        </p:sp>
        <p:sp>
          <p:nvSpPr>
            <p:cNvPr id="1048640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endParaRPr>
            </a:p>
          </p:txBody>
        </p:sp>
        <p:sp>
          <p:nvSpPr>
            <p:cNvPr id="1048641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5" grpId="0"/>
      <p:bldP spid="10486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用户群识别与划分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53614" y="1805285"/>
          <a:ext cx="9508249" cy="327685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55096"/>
                <a:gridCol w="1217629"/>
                <a:gridCol w="1450411"/>
                <a:gridCol w="6285113"/>
              </a:tblGrid>
              <a:tr h="27754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序号</a:t>
                      </a:r>
                      <a:endParaRPr lang="zh-CN" sz="1500" b="0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名称</a:t>
                      </a:r>
                      <a:endParaRPr lang="zh-CN" sz="1500" b="0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个数</a:t>
                      </a:r>
                      <a:endParaRPr lang="zh-CN" sz="1500" b="0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描述</a:t>
                      </a:r>
                      <a:endParaRPr lang="zh-CN" sz="1500" b="0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</a:tr>
              <a:tr h="814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项目发起人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2位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500" u="none" strike="noStrike">
                          <a:effectLst/>
                        </a:rPr>
                        <a:t>项目的发起人，下达者，最重要的客户。一位是提出这个项目的老板，不易接触到，只有两次面谈的机会。一位是杨枨老师，课程指导老师。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</a:tr>
              <a:tr h="546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产品负责人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2位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500" u="none" strike="noStrike">
                          <a:effectLst/>
                        </a:rPr>
                        <a:t>产品负责人，客户，可通过微信和邮件交流，愿景的来源。两位为企业助教。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</a:tr>
              <a:tr h="814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开团的团购发起者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每个团体中1位，共&gt;100位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500" u="none" strike="noStrike">
                          <a:effectLst/>
                        </a:rPr>
                        <a:t>可以自行和商家达成协议从商家那里拿到大量物品的优惠和包配送，可能与多个商家有合作，或者自己本身就是商家，在群里发布商品的团购。团购发起者可以发起多个群聊和团购。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</a:tr>
              <a:tr h="546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参团的团购参与者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每个团体人数[1,200]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500" u="none" strike="noStrike">
                          <a:effectLst/>
                        </a:rPr>
                        <a:t>想要或已经参与到团购的人员。团购参与者可以拥有多个群聊，可以参与多个团购。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</a:tr>
              <a:tr h="2775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游客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500" u="none" strike="noStrike">
                          <a:effectLst/>
                        </a:rPr>
                        <a:t>不定</a:t>
                      </a:r>
                      <a:endParaRPr 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500" u="none" strike="noStrike" dirty="0">
                          <a:effectLst/>
                        </a:rPr>
                        <a:t>对APP好奇，但是还没有登录或者没有注册的人员。</a:t>
                      </a:r>
                      <a:endParaRPr 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086" marR="8086" marT="8086" marB="0" anchor="ctr"/>
                </a:tc>
              </a:tr>
            </a:tbl>
          </a:graphicData>
        </a:graphic>
      </p:graphicFrame>
      <p:pic>
        <p:nvPicPr>
          <p:cNvPr id="3" name="图片 1" descr="用户群层次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528" y="654368"/>
            <a:ext cx="5272405" cy="121094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454150" y="1804035"/>
          <a:ext cx="9507855" cy="4187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425"/>
                <a:gridCol w="1049655"/>
                <a:gridCol w="1438275"/>
                <a:gridCol w="6413500"/>
              </a:tblGrid>
              <a:tr h="5981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个数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981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项目发起人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项目的发起人，下达者，最重要的客户。一位是提出这个项目的老板，不易接触到，只有两次面谈的机会。一位是杨枨老师，课程指导老师。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981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产品负责人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产品负责人，客户，可通过微信和邮件交流，愿景的来源。两位为企业助教。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88900" marR="88900" marT="47625" marB="47625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981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开团的团购发起者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每个团体中1位，共&gt;100位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可以自行和商家达成协议从商家那里拿到大量物品的优惠和包配送，可能与多个商家有合作，或者自己本身就是商家，在群里发布商品的团购。团购发起者可以发起多个群聊和团购。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981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参团的团购参与者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每个团体人数[1,200]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想要或已经参与到团购的人员。团购参与者可以拥有多个群聊，可以参与多个团购。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981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具有责任心，会APP的各种管理类操作。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981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游客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不定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对APP好奇，但是还没有登录或者没有注册的人员。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54" y="1421333"/>
            <a:ext cx="5533360" cy="47937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35788" y="74991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用户群识别与划分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434" y="1057175"/>
            <a:ext cx="2080440" cy="23090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05" y="4002405"/>
            <a:ext cx="5117465" cy="2009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邀请并确认相关用户代表，明确职责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186" y="1379840"/>
            <a:ext cx="5308873" cy="44833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41583" y="60314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邀请函模板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325" y="1211677"/>
            <a:ext cx="3963369" cy="19729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35788" y="74991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用户群识别与划分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05" y="3184525"/>
            <a:ext cx="4192270" cy="3542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443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用户代表需求获取 与需求确认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117" y="1381917"/>
            <a:ext cx="5499383" cy="42674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35788" y="74991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用户群识别与划分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05" y="1381917"/>
            <a:ext cx="3886366" cy="28410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第三部分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4136" y="917508"/>
            <a:ext cx="2978303" cy="53088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85" y="1560650"/>
            <a:ext cx="7579360" cy="4022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思维整理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67" y="1469924"/>
            <a:ext cx="10986065" cy="3918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思维整理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25" y="1847850"/>
            <a:ext cx="10749915" cy="382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页面整理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174" y="1177809"/>
            <a:ext cx="6845652" cy="450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页面整理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2565" y="114935"/>
            <a:ext cx="6530340" cy="685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"/>
          <p:cNvGrpSpPr/>
          <p:nvPr/>
        </p:nvGrpSpPr>
        <p:grpSpPr>
          <a:xfrm>
            <a:off x="6096001" y="982613"/>
            <a:ext cx="3335611" cy="619519"/>
            <a:chOff x="3606800" y="1689100"/>
            <a:chExt cx="3624102" cy="673100"/>
          </a:xfrm>
        </p:grpSpPr>
        <p:sp>
          <p:nvSpPr>
            <p:cNvPr id="1048650" name="椭圆 2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1" name="文本框 4"/>
            <p:cNvSpPr txBox="1"/>
            <p:nvPr/>
          </p:nvSpPr>
          <p:spPr>
            <a:xfrm>
              <a:off x="4450382" y="1781480"/>
              <a:ext cx="2780520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 &amp; Scope</a:t>
              </a:r>
              <a:endPara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6"/>
          <p:cNvGrpSpPr/>
          <p:nvPr/>
        </p:nvGrpSpPr>
        <p:grpSpPr>
          <a:xfrm>
            <a:off x="6096007" y="2044567"/>
            <a:ext cx="3448905" cy="619519"/>
            <a:chOff x="3606800" y="1689100"/>
            <a:chExt cx="3747190" cy="673100"/>
          </a:xfrm>
        </p:grpSpPr>
        <p:sp>
          <p:nvSpPr>
            <p:cNvPr id="1048652" name="椭圆 7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3" name="文本框 9"/>
            <p:cNvSpPr txBox="1"/>
            <p:nvPr/>
          </p:nvSpPr>
          <p:spPr>
            <a:xfrm>
              <a:off x="4450379" y="1774852"/>
              <a:ext cx="2903611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用户群与用户代表</a:t>
              </a:r>
              <a:endParaRPr lang="en-US" altLang="zh-CN" dirty="0"/>
            </a:p>
          </p:txBody>
        </p:sp>
      </p:grpSp>
      <p:grpSp>
        <p:nvGrpSpPr>
          <p:cNvPr id="108" name="组合 11"/>
          <p:cNvGrpSpPr/>
          <p:nvPr/>
        </p:nvGrpSpPr>
        <p:grpSpPr>
          <a:xfrm>
            <a:off x="6096008" y="3106521"/>
            <a:ext cx="2233279" cy="619519"/>
            <a:chOff x="3606800" y="1689100"/>
            <a:chExt cx="2426428" cy="673100"/>
          </a:xfrm>
        </p:grpSpPr>
        <p:sp>
          <p:nvSpPr>
            <p:cNvPr id="1048654" name="椭圆 12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5" name="文本框 14"/>
            <p:cNvSpPr txBox="1"/>
            <p:nvPr/>
          </p:nvSpPr>
          <p:spPr>
            <a:xfrm>
              <a:off x="4450381" y="1774852"/>
              <a:ext cx="1582847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界面原型</a:t>
              </a:r>
              <a:endParaRPr lang="zh-CN" altLang="en-US" dirty="0"/>
            </a:p>
          </p:txBody>
        </p:sp>
      </p:grpSp>
      <p:grpSp>
        <p:nvGrpSpPr>
          <p:cNvPr id="109" name="组合 16"/>
          <p:cNvGrpSpPr/>
          <p:nvPr/>
        </p:nvGrpSpPr>
        <p:grpSpPr>
          <a:xfrm>
            <a:off x="6096004" y="4261840"/>
            <a:ext cx="2233276" cy="619519"/>
            <a:chOff x="3606800" y="1689100"/>
            <a:chExt cx="2426431" cy="673100"/>
          </a:xfrm>
        </p:grpSpPr>
        <p:sp>
          <p:nvSpPr>
            <p:cNvPr id="1048656" name="椭圆 17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7" name="文本框 19"/>
            <p:cNvSpPr txBox="1"/>
            <p:nvPr/>
          </p:nvSpPr>
          <p:spPr>
            <a:xfrm>
              <a:off x="4450380" y="1774852"/>
              <a:ext cx="1582851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用例文档</a:t>
              </a:r>
              <a:endParaRPr lang="zh-CN" altLang="en-US" dirty="0"/>
            </a:p>
          </p:txBody>
        </p:sp>
      </p:grpSp>
      <p:grpSp>
        <p:nvGrpSpPr>
          <p:cNvPr id="110" name="组合 27"/>
          <p:cNvGrpSpPr/>
          <p:nvPr/>
        </p:nvGrpSpPr>
        <p:grpSpPr>
          <a:xfrm>
            <a:off x="1506065" y="982613"/>
            <a:ext cx="1884158" cy="3277059"/>
            <a:chOff x="9472134" y="747834"/>
            <a:chExt cx="1884158" cy="3277059"/>
          </a:xfrm>
        </p:grpSpPr>
        <p:sp>
          <p:nvSpPr>
            <p:cNvPr id="1048658" name="文本框 28"/>
            <p:cNvSpPr txBox="1"/>
            <p:nvPr/>
          </p:nvSpPr>
          <p:spPr>
            <a:xfrm>
              <a:off x="9472134" y="747834"/>
              <a:ext cx="1376680" cy="24562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80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目录</a:t>
              </a:r>
              <a:endParaRPr lang="zh-CN" altLang="en-US" sz="80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9" name="文本框 29"/>
            <p:cNvSpPr txBox="1"/>
            <p:nvPr/>
          </p:nvSpPr>
          <p:spPr>
            <a:xfrm>
              <a:off x="10740739" y="1705248"/>
              <a:ext cx="615553" cy="23196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CONTENTS</a:t>
              </a:r>
              <a:endParaRPr lang="zh-CN" altLang="en-US" sz="28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111" name="组合 3"/>
          <p:cNvGrpSpPr/>
          <p:nvPr/>
        </p:nvGrpSpPr>
        <p:grpSpPr>
          <a:xfrm>
            <a:off x="6096011" y="5443575"/>
            <a:ext cx="2233282" cy="619519"/>
            <a:chOff x="3606800" y="1689100"/>
            <a:chExt cx="2426427" cy="673100"/>
          </a:xfrm>
        </p:grpSpPr>
        <p:sp>
          <p:nvSpPr>
            <p:cNvPr id="1048660" name="椭圆 5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5</a:t>
              </a:r>
              <a:endParaRPr lang="en-US" altLang="zh-CN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61" name="文本框 8"/>
            <p:cNvSpPr txBox="1"/>
            <p:nvPr/>
          </p:nvSpPr>
          <p:spPr>
            <a:xfrm>
              <a:off x="4450383" y="1774852"/>
              <a:ext cx="1582844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用户手册</a:t>
              </a:r>
              <a:endParaRPr lang="en-US" altLang="zh-CN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第四部分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9755" y="1380346"/>
            <a:ext cx="4945305" cy="4727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26480" y="750135"/>
            <a:ext cx="5283160" cy="50567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82695" y="1211580"/>
            <a:ext cx="2598420" cy="1440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94685" y="4017010"/>
            <a:ext cx="2027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starUML</a:t>
            </a:r>
            <a:endParaRPr lang="en-US" altLang="zh-CN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zh-CN" altLang="en-US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第五部分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2755" y="1211580"/>
            <a:ext cx="2767965" cy="1149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325" y="2429510"/>
            <a:ext cx="2810510" cy="71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70" y="2218055"/>
            <a:ext cx="6980555" cy="242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42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JAD</a:t>
            </a:r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zh-CN" altLang="en-US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第六部分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0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JAD</a:t>
            </a:r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7578" y="884886"/>
            <a:ext cx="4946369" cy="45980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70" y="1437710"/>
            <a:ext cx="4803976" cy="4670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4272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  <a:endParaRPr lang="zh-CN" altLang="en-US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第七部分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需求说明书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1343" y="2019947"/>
            <a:ext cx="2080440" cy="2309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20" y="1755684"/>
            <a:ext cx="6013759" cy="3549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用例优先级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54" y="1577179"/>
            <a:ext cx="6424217" cy="37036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006" y="2214489"/>
            <a:ext cx="2080440" cy="21566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62702" y="749919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需求说明书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35" y="999490"/>
            <a:ext cx="1463040" cy="716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35" y="1715770"/>
            <a:ext cx="2186940" cy="586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380" y="4554220"/>
            <a:ext cx="26670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需求冲突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62702" y="749919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需求说明书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159" y="1450250"/>
            <a:ext cx="7026249" cy="41837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832" y="2152713"/>
            <a:ext cx="2080440" cy="215664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79155" y="5112385"/>
            <a:ext cx="2343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不合理需求经组内评审被</a:t>
            </a:r>
            <a:r>
              <a:rPr lang="zh-CN" altLang="en-US"/>
              <a:t>否决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"/>
          <p:cNvGrpSpPr/>
          <p:nvPr/>
        </p:nvGrpSpPr>
        <p:grpSpPr>
          <a:xfrm>
            <a:off x="6352673" y="1104686"/>
            <a:ext cx="2226812" cy="619519"/>
            <a:chOff x="3606800" y="1689100"/>
            <a:chExt cx="2419406" cy="673100"/>
          </a:xfrm>
        </p:grpSpPr>
        <p:sp>
          <p:nvSpPr>
            <p:cNvPr id="1048650" name="椭圆 2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6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1" name="文本框 4"/>
            <p:cNvSpPr txBox="1"/>
            <p:nvPr/>
          </p:nvSpPr>
          <p:spPr>
            <a:xfrm>
              <a:off x="4450381" y="1781480"/>
              <a:ext cx="1575825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JAD</a:t>
              </a:r>
              <a:r>
                <a:rPr lang="zh-CN" altLang="en-US" sz="2400" b="1" dirty="0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</a:t>
              </a:r>
              <a:endPara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6"/>
          <p:cNvGrpSpPr/>
          <p:nvPr/>
        </p:nvGrpSpPr>
        <p:grpSpPr>
          <a:xfrm>
            <a:off x="6352681" y="2166640"/>
            <a:ext cx="2817630" cy="619519"/>
            <a:chOff x="3606800" y="1689100"/>
            <a:chExt cx="3061317" cy="673100"/>
          </a:xfrm>
        </p:grpSpPr>
        <p:sp>
          <p:nvSpPr>
            <p:cNvPr id="1048652" name="椭圆 7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7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3" name="文本框 9"/>
            <p:cNvSpPr txBox="1"/>
            <p:nvPr/>
          </p:nvSpPr>
          <p:spPr>
            <a:xfrm>
              <a:off x="4450377" y="1774852"/>
              <a:ext cx="2217740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SRS</a:t>
              </a:r>
              <a:r>
                <a:rPr lang="zh-CN" altLang="en-US" dirty="0"/>
                <a:t>需求说明</a:t>
              </a:r>
              <a:endParaRPr lang="en-US" altLang="zh-CN" dirty="0"/>
            </a:p>
          </p:txBody>
        </p:sp>
      </p:grpSp>
      <p:grpSp>
        <p:nvGrpSpPr>
          <p:cNvPr id="108" name="组合 11"/>
          <p:cNvGrpSpPr/>
          <p:nvPr/>
        </p:nvGrpSpPr>
        <p:grpSpPr>
          <a:xfrm>
            <a:off x="6352681" y="3228594"/>
            <a:ext cx="3245743" cy="619519"/>
            <a:chOff x="3606800" y="1689100"/>
            <a:chExt cx="3526458" cy="673100"/>
          </a:xfrm>
        </p:grpSpPr>
        <p:sp>
          <p:nvSpPr>
            <p:cNvPr id="1048654" name="椭圆 12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8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5" name="文本框 14"/>
            <p:cNvSpPr txBox="1"/>
            <p:nvPr/>
          </p:nvSpPr>
          <p:spPr>
            <a:xfrm>
              <a:off x="4450381" y="1774852"/>
              <a:ext cx="2682877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数据字典、</a:t>
              </a:r>
              <a:r>
                <a:rPr lang="en-US" altLang="zh-CN" dirty="0"/>
                <a:t>ER</a:t>
              </a:r>
              <a:r>
                <a:rPr lang="zh-CN" altLang="en-US" dirty="0"/>
                <a:t>图</a:t>
              </a:r>
              <a:endParaRPr lang="zh-CN" altLang="en-US" dirty="0"/>
            </a:p>
          </p:txBody>
        </p:sp>
      </p:grpSp>
      <p:grpSp>
        <p:nvGrpSpPr>
          <p:cNvPr id="110" name="组合 27"/>
          <p:cNvGrpSpPr/>
          <p:nvPr/>
        </p:nvGrpSpPr>
        <p:grpSpPr>
          <a:xfrm>
            <a:off x="1506065" y="982613"/>
            <a:ext cx="1884158" cy="3277059"/>
            <a:chOff x="9472134" y="747834"/>
            <a:chExt cx="1884158" cy="3277059"/>
          </a:xfrm>
        </p:grpSpPr>
        <p:sp>
          <p:nvSpPr>
            <p:cNvPr id="1048658" name="文本框 28"/>
            <p:cNvSpPr txBox="1"/>
            <p:nvPr/>
          </p:nvSpPr>
          <p:spPr>
            <a:xfrm>
              <a:off x="9472134" y="747834"/>
              <a:ext cx="1376680" cy="24562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80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目录</a:t>
              </a:r>
              <a:endParaRPr lang="zh-CN" altLang="en-US" sz="80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9" name="文本框 29"/>
            <p:cNvSpPr txBox="1"/>
            <p:nvPr/>
          </p:nvSpPr>
          <p:spPr>
            <a:xfrm>
              <a:off x="10740739" y="1705248"/>
              <a:ext cx="615553" cy="23196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CONTENTS</a:t>
              </a:r>
              <a:endParaRPr lang="zh-CN" altLang="en-US" sz="28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23" name="组合 16"/>
          <p:cNvGrpSpPr/>
          <p:nvPr/>
        </p:nvGrpSpPr>
        <p:grpSpPr>
          <a:xfrm>
            <a:off x="6352673" y="4379191"/>
            <a:ext cx="2390143" cy="619519"/>
            <a:chOff x="3606799" y="1689100"/>
            <a:chExt cx="2596867" cy="673100"/>
          </a:xfrm>
        </p:grpSpPr>
        <p:sp>
          <p:nvSpPr>
            <p:cNvPr id="24" name="椭圆 17"/>
            <p:cNvSpPr/>
            <p:nvPr/>
          </p:nvSpPr>
          <p:spPr>
            <a:xfrm>
              <a:off x="3606799" y="1689100"/>
              <a:ext cx="84358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9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5" name="文本框 19"/>
            <p:cNvSpPr txBox="1"/>
            <p:nvPr/>
          </p:nvSpPr>
          <p:spPr>
            <a:xfrm>
              <a:off x="4620814" y="1731976"/>
              <a:ext cx="1582852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版本管理</a:t>
              </a:r>
              <a:endParaRPr lang="zh-CN" altLang="en-US" dirty="0"/>
            </a:p>
          </p:txBody>
        </p:sp>
      </p:grpSp>
      <p:grpSp>
        <p:nvGrpSpPr>
          <p:cNvPr id="26" name="组合 16"/>
          <p:cNvGrpSpPr/>
          <p:nvPr/>
        </p:nvGrpSpPr>
        <p:grpSpPr>
          <a:xfrm>
            <a:off x="6352677" y="5440942"/>
            <a:ext cx="2395648" cy="619519"/>
            <a:chOff x="3606800" y="1689100"/>
            <a:chExt cx="2602847" cy="673100"/>
          </a:xfrm>
        </p:grpSpPr>
        <p:sp>
          <p:nvSpPr>
            <p:cNvPr id="27" name="椭圆 17"/>
            <p:cNvSpPr/>
            <p:nvPr/>
          </p:nvSpPr>
          <p:spPr>
            <a:xfrm>
              <a:off x="3606800" y="1689100"/>
              <a:ext cx="843579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10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8" name="文本框 19"/>
            <p:cNvSpPr txBox="1"/>
            <p:nvPr/>
          </p:nvSpPr>
          <p:spPr>
            <a:xfrm>
              <a:off x="4626796" y="1747426"/>
              <a:ext cx="1582851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绩效分工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5669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组内需求</a:t>
            </a:r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评审会议</a:t>
            </a:r>
            <a:endParaRPr lang="zh-CN" altLang="en-US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第六部分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6020" y="1500505"/>
            <a:ext cx="6054725" cy="404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56019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</a:t>
            </a:r>
            <a:r>
              <a:rPr lang="en-US" altLang="zh-CN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评审会议</a:t>
            </a:r>
            <a:endParaRPr lang="zh-CN" altLang="en-US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第六部分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1590" y="1024890"/>
            <a:ext cx="8422640" cy="5327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数据字典、</a:t>
            </a:r>
            <a:r>
              <a:rPr lang="en-US" altLang="zh-CN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第八部分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44" y="1418296"/>
            <a:ext cx="5403458" cy="4976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638" y="641413"/>
            <a:ext cx="2080440" cy="21566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49935"/>
            <a:ext cx="5536565" cy="5753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1528" y="1009395"/>
            <a:ext cx="7267446" cy="5548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系统的实现环境、运行环境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33519" y="749918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需求说明书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768" y="1781101"/>
            <a:ext cx="7079593" cy="2911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664" y="3998713"/>
            <a:ext cx="5235394" cy="13869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需求可追踪性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33519" y="749918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需求说明书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6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355" y="1492250"/>
            <a:ext cx="7294880" cy="4610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645" y="3650615"/>
            <a:ext cx="6283325" cy="2362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447405" y="1560830"/>
            <a:ext cx="2235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Rational RequsitePro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</a:t>
            </a:r>
            <a:r>
              <a:rPr lang="en-US" altLang="zh-CN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x</a:t>
            </a:r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5474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 &amp; Scope</a:t>
            </a:r>
            <a:endParaRPr lang="en-US" altLang="zh-CN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第一部分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4072" y="1448421"/>
            <a:ext cx="5672193" cy="41527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82596" y="118681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黑盒测试方法</a:t>
            </a:r>
            <a:endParaRPr lang="zh-CN" altLang="en-US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361" y="817932"/>
            <a:ext cx="2635052" cy="5413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8405" y="950595"/>
            <a:ext cx="6611620" cy="51352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86180" y="1308735"/>
            <a:ext cx="17240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确认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小组内部评审</a:t>
            </a:r>
            <a:endParaRPr lang="zh-CN" altLang="en-US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</a:t>
            </a:r>
            <a:r>
              <a:rPr lang="en-US" altLang="zh-CN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x</a:t>
            </a:r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小组内容评审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2216" y="1562002"/>
            <a:ext cx="6819118" cy="4546079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</a:t>
            </a:r>
            <a:endParaRPr lang="en-US" altLang="zh-CN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第十部分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1627" y="970591"/>
            <a:ext cx="7483019" cy="43473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5642" y="4238671"/>
            <a:ext cx="44276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Community-Group-Purchase/Community-Group-</a:t>
            </a:r>
            <a:r>
              <a:rPr lang="en-US" altLang="zh-CN" dirty="0" err="1">
                <a:hlinkClick r:id="rId2"/>
              </a:rPr>
              <a:t>Purchase_Project</a:t>
            </a:r>
            <a:r>
              <a:rPr lang="en-US" altLang="zh-CN" dirty="0">
                <a:hlinkClick r:id="rId2"/>
              </a:rPr>
              <a:t>: </a:t>
            </a:r>
            <a:r>
              <a:rPr lang="zh-CN" altLang="en-US" dirty="0">
                <a:hlinkClick r:id="rId2"/>
              </a:rPr>
              <a:t>软件需求分析原理与实践课程</a:t>
            </a:r>
            <a:r>
              <a:rPr lang="en-US" altLang="zh-CN" dirty="0" err="1">
                <a:hlinkClick r:id="rId2"/>
              </a:rPr>
              <a:t>lsy</a:t>
            </a:r>
            <a:r>
              <a:rPr lang="zh-CN" altLang="en-US" dirty="0">
                <a:hlinkClick r:id="rId2"/>
              </a:rPr>
              <a:t>小组</a:t>
            </a:r>
            <a:r>
              <a:rPr lang="en-US" altLang="zh-CN" dirty="0">
                <a:hlinkClick r:id="rId2"/>
              </a:rPr>
              <a:t>git</a:t>
            </a:r>
            <a:r>
              <a:rPr lang="zh-CN" altLang="en-US" dirty="0">
                <a:hlinkClick r:id="rId2"/>
              </a:rPr>
              <a:t>版本管理库 </a:t>
            </a:r>
            <a:r>
              <a:rPr lang="en-US" altLang="zh-CN" dirty="0">
                <a:hlinkClick r:id="rId2"/>
              </a:rPr>
              <a:t>(github.com)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绩效分工</a:t>
            </a:r>
            <a:endParaRPr lang="en-US" altLang="zh-CN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第十一部分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321" y="1512904"/>
            <a:ext cx="7768485" cy="41548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891" y="2029373"/>
            <a:ext cx="2080440" cy="230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会议纪要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715055" y="1415782"/>
          <a:ext cx="2451489" cy="402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Document" r:id="rId1" imgW="5276215" imgH="8665210" progId="Word.Document.8">
                  <p:embed/>
                </p:oleObj>
              </mc:Choice>
              <mc:Fallback>
                <p:oleObj name="Document" r:id="rId1" imgW="5276215" imgH="8665210" progId="Word.Document.8">
                  <p:embed/>
                  <p:pic>
                    <p:nvPicPr>
                      <p:cNvPr id="0" name="图片 -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15055" y="1415782"/>
                        <a:ext cx="2451489" cy="402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184399" y="3100161"/>
          <a:ext cx="2040509" cy="1849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Document" showAsIcon="1" r:id="rId3" imgW="561340" imgH="509270" progId="Word.Document.8">
                  <p:embed/>
                </p:oleObj>
              </mc:Choice>
              <mc:Fallback>
                <p:oleObj name="Document" showAsIcon="1" r:id="rId3" imgW="561340" imgH="509270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4399" y="3100161"/>
                        <a:ext cx="2040509" cy="1849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绩效评价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1925955" y="4405630"/>
            <a:ext cx="8160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绩效评价采用组内互评模式，工作量和完成度两项工作指标在单人评分中各占比50%，单人评分中自评占总评分10%，项目经理占比30%，其他组员各占20%。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739900" y="1665605"/>
          <a:ext cx="853376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姓名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评分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刘书宇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测试用例、用户手册，</a:t>
                      </a:r>
                      <a:r>
                        <a:rPr lang="en-US" altLang="zh-CN"/>
                        <a:t>SRS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8.6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张安</a:t>
                      </a:r>
                      <a:r>
                        <a:rPr lang="zh-CN" altLang="en-US"/>
                        <a:t>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用例文档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8.2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彭昕</a:t>
                      </a:r>
                      <a:r>
                        <a:rPr lang="zh-CN" altLang="en-US"/>
                        <a:t>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需求打分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7.1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梁</a:t>
                      </a:r>
                      <a:r>
                        <a:rPr lang="zh-CN" altLang="en-US"/>
                        <a:t>泽生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数据字典，需求</a:t>
                      </a:r>
                      <a:r>
                        <a:rPr lang="zh-CN" altLang="en-US"/>
                        <a:t>管理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7.65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谢子</a:t>
                      </a:r>
                      <a:r>
                        <a:rPr lang="zh-CN" altLang="en-US"/>
                        <a:t>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原型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8.4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86851" y="759346"/>
            <a:ext cx="253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 &amp; Scope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26554" y="1884220"/>
            <a:ext cx="6094428" cy="336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zh-CN" altLang="en-US" sz="1800" dirty="0">
                <a:effectLst/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希望参与团购的用户来说，优团是一款基于互联网的智能手机应用，他由团购发起者发起团购，用户选择参与团购，支付费用，并将团购参与者的订单送至社区的指定位置。不同于淘宝，京东等的网上购物，优团与社区周围的商家进行合作，用户的利益能够得到保障。相较于亲自到店购买用品的人，使用优团的用户可以随时在网上进行相关用品的购买，只需在自己空闲的时间到指定位置领取订单。这将节省用户的时间并提供了更多可选的商家。</a:t>
            </a:r>
            <a:endParaRPr lang="zh-CN" altLang="en-US" sz="1800" dirty="0">
              <a:effectLst/>
              <a:latin typeface="Tahoma" panose="020B060403050404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文本框 1"/>
          <p:cNvSpPr txBox="1"/>
          <p:nvPr/>
        </p:nvSpPr>
        <p:spPr>
          <a:xfrm>
            <a:off x="1199515" y="2644140"/>
            <a:ext cx="4869180" cy="1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谢谢大家！</a:t>
            </a:r>
            <a:endParaRPr lang="zh-CN" altLang="en-US" sz="8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1049015" name="矩形 2"/>
          <p:cNvSpPr/>
          <p:nvPr/>
        </p:nvSpPr>
        <p:spPr>
          <a:xfrm>
            <a:off x="1199553" y="4622136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Thank You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295" name="组合 7"/>
          <p:cNvGrpSpPr/>
          <p:nvPr/>
        </p:nvGrpSpPr>
        <p:grpSpPr>
          <a:xfrm>
            <a:off x="1325570" y="1550672"/>
            <a:ext cx="611974" cy="129836"/>
            <a:chOff x="6705601" y="1045030"/>
            <a:chExt cx="611974" cy="129836"/>
          </a:xfrm>
          <a:solidFill>
            <a:srgbClr val="2C3998">
              <a:alpha val="50000"/>
            </a:srgbClr>
          </a:solidFill>
        </p:grpSpPr>
        <p:sp>
          <p:nvSpPr>
            <p:cNvPr id="1049016" name="椭圆 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17" name="椭圆 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18" name="椭圆 1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14" grpId="0"/>
      <p:bldP spid="10490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2826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Diagram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54093" y="5050839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上下文图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76337" y="1305341"/>
            <a:ext cx="359868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zh-CN" altLang="en-US" sz="1800" dirty="0">
                <a:effectLst/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团系统的用户类型有团购发起者、团购参与者、游客、管理员。团购发起者能够在优团系统中发起新团购，进行团购内容的管理，群聊管理，订单管理，动态管理；优团系统向团购发起者反馈成团信息，订单信息。团购参与者能够在优团系统中进行参与团购，可以在系统中查询各种信息，动态管理，群聊管理。优团系统会对团购参与者的查询操作进行响应。游客可以浏览团购信息，浏览动态社区。管理员能对已注册账户进行管理，对使用优团中产生的投诉、纠纷进行管理。</a:t>
            </a:r>
            <a:endParaRPr lang="zh-CN" altLang="zh-CN" sz="1800" dirty="0">
              <a:effectLst/>
              <a:latin typeface="Tahoma" panose="020B060403050404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81" y="1719629"/>
            <a:ext cx="5274310" cy="333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26554" y="7499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特性树</a:t>
            </a:r>
            <a:endParaRPr lang="zh-CN" altLang="en-US" sz="2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37660" y="5612869"/>
            <a:ext cx="98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特性树</a:t>
            </a:r>
            <a:endParaRPr lang="zh-CN" altLang="en-US" dirty="0"/>
          </a:p>
        </p:txBody>
      </p:sp>
      <p:pic>
        <p:nvPicPr>
          <p:cNvPr id="13" name="图片 12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54" y="1245182"/>
            <a:ext cx="5274310" cy="47574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613583" y="796058"/>
          <a:ext cx="2700009" cy="565566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00003"/>
                <a:gridCol w="900003"/>
                <a:gridCol w="900003"/>
              </a:tblGrid>
              <a:tr h="143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分支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角色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功能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282658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团购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团购发起者、游客、团购参与者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搜索团购信息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247996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游客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查看团购发起者信息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查看团购信息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团购发起者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创建团购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取消团购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修改团购信息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截止团购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 dirty="0">
                          <a:effectLst/>
                        </a:rPr>
                        <a:t>团购参与者</a:t>
                      </a:r>
                      <a:endParaRPr 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参与团购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查看团购信息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取消团购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24799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查看团购发起者信息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群聊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团购发起者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发布团购信息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邀请群成员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聊天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解散群聊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创建群聊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团购参与者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加入群聊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聊天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退出群聊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邀请群成员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订单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团购发起者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发货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修改订单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查看订单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团购参与者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 dirty="0">
                          <a:effectLst/>
                        </a:rPr>
                        <a:t>支付订单</a:t>
                      </a:r>
                      <a:endParaRPr 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取消订单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确认收货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售后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 dirty="0">
                          <a:effectLst/>
                        </a:rPr>
                        <a:t>动态分享</a:t>
                      </a:r>
                      <a:endParaRPr 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游客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查看动态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团购参与者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发表动态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评论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转发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点赞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团购发起者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476" marR="104476" marT="52238" marB="522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发表动态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评论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>
                          <a:effectLst/>
                        </a:rPr>
                        <a:t>转发</a:t>
                      </a:r>
                      <a:endParaRPr 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  <a:tr h="1434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u="none" strike="noStrike" dirty="0">
                          <a:effectLst/>
                        </a:rPr>
                        <a:t>点赞</a:t>
                      </a:r>
                      <a:endParaRPr 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19" marR="4219" marT="4219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073150"/>
            <a:ext cx="10459085" cy="4570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用户群与用户代表</a:t>
            </a:r>
            <a:endParaRPr lang="zh-CN" altLang="en-US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第二部分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tags/tag1.xml><?xml version="1.0" encoding="utf-8"?>
<p:tagLst xmlns:p="http://schemas.openxmlformats.org/presentationml/2006/main">
  <p:tag name="KSO_WM_UNIT_TABLE_BEAUTIFY" val="smartTable{a1b37c2b-32f9-449b-ac6e-c64552329ec2}"/>
</p:tagLst>
</file>

<file path=ppt/tags/tag2.xml><?xml version="1.0" encoding="utf-8"?>
<p:tagLst xmlns:p="http://schemas.openxmlformats.org/presentationml/2006/main">
  <p:tag name="KSO_WM_UNIT_TABLE_BEAUTIFY" val="smartTable{3e04d8c9-bd64-4d18-b174-89c98557ea9d}"/>
  <p:tag name="TABLE_ENDDRAG_ORIGIN_RECT" val="748*329"/>
  <p:tag name="TABLE_ENDDRAG_RECT" val="114*142*748*329"/>
</p:tagLst>
</file>

<file path=ppt/tags/tag3.xml><?xml version="1.0" encoding="utf-8"?>
<p:tagLst xmlns:p="http://schemas.openxmlformats.org/presentationml/2006/main">
  <p:tag name="KSO_WM_UNIT_PLACING_PICTURE_USER_VIEWPORT" val="{&quot;height&quot;:7445.251968503937,&quot;width&quot;:7787.881889763779}"/>
</p:tagLst>
</file>

<file path=ppt/tags/tag4.xml><?xml version="1.0" encoding="utf-8"?>
<p:tagLst xmlns:p="http://schemas.openxmlformats.org/presentationml/2006/main">
  <p:tag name="KSO_WM_UNIT_PLACING_PICTURE_USER_VIEWPORT" val="{&quot;height&quot;:7963.3685039370075,&quot;width&quot;:8319.937007874016}"/>
</p:tagLst>
</file>

<file path=ppt/tags/tag5.xml><?xml version="1.0" encoding="utf-8"?>
<p:tagLst xmlns:p="http://schemas.openxmlformats.org/presentationml/2006/main">
  <p:tag name="KSO_WM_UNIT_PLACING_PICTURE_USER_VIEWPORT" val="{&quot;height&quot;:2268,&quot;width&quot;:4092}"/>
</p:tagLst>
</file>

<file path=ppt/tags/tag6.xml><?xml version="1.0" encoding="utf-8"?>
<p:tagLst xmlns:p="http://schemas.openxmlformats.org/presentationml/2006/main">
  <p:tag name="KSO_WM_UNIT_TABLE_BEAUTIFY" val="smartTable{15f6dd91-96ed-4f59-9518-928f87bc85c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2317</Words>
  <Application>WPS 演示</Application>
  <PresentationFormat>宽屏</PresentationFormat>
  <Paragraphs>574</Paragraphs>
  <Slides>50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7" baseType="lpstr">
      <vt:lpstr>Arial</vt:lpstr>
      <vt:lpstr>宋体</vt:lpstr>
      <vt:lpstr>Wingdings</vt:lpstr>
      <vt:lpstr>字魂59号-创粗黑</vt:lpstr>
      <vt:lpstr>微软雅黑</vt:lpstr>
      <vt:lpstr>等线</vt:lpstr>
      <vt:lpstr>字魂5号-无外润黑体</vt:lpstr>
      <vt:lpstr>黑体</vt:lpstr>
      <vt:lpstr>Tahoma</vt:lpstr>
      <vt:lpstr>Times New Roman</vt:lpstr>
      <vt:lpstr>Arial Unicode MS</vt:lpstr>
      <vt:lpstr>等线 Light</vt:lpstr>
      <vt:lpstr>Calibri</vt:lpstr>
      <vt:lpstr>Office 主题​​</vt:lpstr>
      <vt:lpstr>1_Office 主题​​</vt:lpstr>
      <vt:lpstr>Word.Document.8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 子文</dc:creator>
  <cp:lastModifiedBy>A</cp:lastModifiedBy>
  <cp:revision>151</cp:revision>
  <dcterms:created xsi:type="dcterms:W3CDTF">2021-04-10T01:50:00Z</dcterms:created>
  <dcterms:modified xsi:type="dcterms:W3CDTF">2021-06-03T07:48:44Z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BDB2C08A9CB041649BA05677FCD9C287</vt:lpwstr>
  </property>
  <property fmtid="{D5CDD505-2E9C-101B-9397-08002B2CF9AE}" pid="3" name="KSOProductBuildVer">
    <vt:lpwstr>2052-11.1.0.10495</vt:lpwstr>
  </property>
</Properties>
</file>